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4" r:id="rId14"/>
    <p:sldId id="275" r:id="rId15"/>
    <p:sldId id="276" r:id="rId16"/>
    <p:sldId id="277" r:id="rId17"/>
    <p:sldId id="27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335"/>
    <a:srgbClr val="548235"/>
    <a:srgbClr val="24A430"/>
    <a:srgbClr val="2E991F"/>
    <a:srgbClr val="2A9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7194362-B7AC-4B15-80EA-C2E329404FB1}" type="datetimeFigureOut">
              <a:rPr lang="en-GB" smtClean="0"/>
              <a:t>29/07/2016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77884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194362-B7AC-4B15-80EA-C2E329404FB1}" type="datetimeFigureOut">
              <a:rPr lang="en-GB" smtClean="0"/>
              <a:t>29/07/2016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38648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194362-B7AC-4B15-80EA-C2E329404FB1}" type="datetimeFigureOut">
              <a:rPr lang="en-GB" smtClean="0"/>
              <a:t>29/07/2016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231724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194362-B7AC-4B15-80EA-C2E329404FB1}" type="datetimeFigureOut">
              <a:rPr lang="en-GB" smtClean="0"/>
              <a:t>29/07/2016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88645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7194362-B7AC-4B15-80EA-C2E329404FB1}" type="datetimeFigureOut">
              <a:rPr lang="en-GB" smtClean="0"/>
              <a:t>29/07/2016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202951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7194362-B7AC-4B15-80EA-C2E329404FB1}" type="datetimeFigureOut">
              <a:rPr lang="en-GB" smtClean="0"/>
              <a:t>29/07/2016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72505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7194362-B7AC-4B15-80EA-C2E329404FB1}" type="datetimeFigureOut">
              <a:rPr lang="en-GB" smtClean="0"/>
              <a:t>29/07/2016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84032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7194362-B7AC-4B15-80EA-C2E329404FB1}" type="datetimeFigureOut">
              <a:rPr lang="en-GB" smtClean="0"/>
              <a:t>29/07/2016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77671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94362-B7AC-4B15-80EA-C2E329404FB1}" type="datetimeFigureOut">
              <a:rPr lang="en-GB" smtClean="0"/>
              <a:t>29/07/2016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400043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7194362-B7AC-4B15-80EA-C2E329404FB1}" type="datetimeFigureOut">
              <a:rPr lang="en-GB" smtClean="0"/>
              <a:t>29/07/2016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105959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7194362-B7AC-4B15-80EA-C2E329404FB1}" type="datetimeFigureOut">
              <a:rPr lang="en-GB" smtClean="0"/>
              <a:t>29/07/2016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11A33-3B47-4373-A16E-8906E8275BD9}" type="slidenum">
              <a:rPr lang="en-GB" smtClean="0"/>
              <a:t>‹nº›</a:t>
            </a:fld>
            <a:endParaRPr lang="en-GB"/>
          </a:p>
        </p:txBody>
      </p:sp>
    </p:spTree>
    <p:extLst>
      <p:ext uri="{BB962C8B-B14F-4D97-AF65-F5344CB8AC3E}">
        <p14:creationId xmlns:p14="http://schemas.microsoft.com/office/powerpoint/2010/main" val="263185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94362-B7AC-4B15-80EA-C2E329404FB1}" type="datetimeFigureOut">
              <a:rPr lang="en-GB" smtClean="0"/>
              <a:t>29/07/2016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11A33-3B47-4373-A16E-8906E8275BD9}" type="slidenum">
              <a:rPr lang="en-GB" smtClean="0"/>
              <a:t>‹nº›</a:t>
            </a:fld>
            <a:endParaRPr lang="en-GB"/>
          </a:p>
        </p:txBody>
      </p:sp>
    </p:spTree>
    <p:extLst>
      <p:ext uri="{BB962C8B-B14F-4D97-AF65-F5344CB8AC3E}">
        <p14:creationId xmlns:p14="http://schemas.microsoft.com/office/powerpoint/2010/main" val="34383824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y09zzMFg5A" TargetMode="External"/><Relationship Id="rId2" Type="http://schemas.openxmlformats.org/officeDocument/2006/relationships/hyperlink" Target="https://www.youtube.com/watch?v=6on2p-ViSTc" TargetMode="External"/><Relationship Id="rId1" Type="http://schemas.openxmlformats.org/officeDocument/2006/relationships/slideLayout" Target="../slideLayouts/slideLayout1.xml"/><Relationship Id="rId6" Type="http://schemas.openxmlformats.org/officeDocument/2006/relationships/hyperlink" Target="https://www.youtube.com/watch?v=zLRj-T6-Nw4" TargetMode="External"/><Relationship Id="rId5" Type="http://schemas.openxmlformats.org/officeDocument/2006/relationships/hyperlink" Target="https://www.youtube.com/watch?v=IOMwu6OoGo4" TargetMode="External"/><Relationship Id="rId4" Type="http://schemas.openxmlformats.org/officeDocument/2006/relationships/hyperlink" Target="https://www.youtube.com/watch?v=eAbgJc0agU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malusciamarelli.weebly.com/" TargetMode="External"/><Relationship Id="rId2" Type="http://schemas.openxmlformats.org/officeDocument/2006/relationships/hyperlink" Target="mailto:malusciamarelli@gmail.com"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thecreativitygroup.weeb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itdi.pro/blog/2014/04/18/the-creative-writing-issue-mal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95945" y="3208346"/>
            <a:ext cx="10414782" cy="1655762"/>
          </a:xfrm>
        </p:spPr>
        <p:txBody>
          <a:bodyPr>
            <a:normAutofit fontScale="92500" lnSpcReduction="10000"/>
          </a:bodyPr>
          <a:lstStyle/>
          <a:p>
            <a:r>
              <a:rPr lang="en-GB" sz="3000" dirty="0" err="1">
                <a:solidFill>
                  <a:schemeClr val="bg1"/>
                </a:solidFill>
                <a:effectLst>
                  <a:outerShdw blurRad="38100" dist="38100" dir="2700000" algn="tl">
                    <a:srgbClr val="000000">
                      <a:alpha val="43137"/>
                    </a:srgbClr>
                  </a:outerShdw>
                </a:effectLst>
              </a:rPr>
              <a:t>Braz</a:t>
            </a:r>
            <a:r>
              <a:rPr lang="en-GB" sz="3000" dirty="0">
                <a:solidFill>
                  <a:schemeClr val="bg1"/>
                </a:solidFill>
                <a:effectLst>
                  <a:outerShdw blurRad="38100" dist="38100" dir="2700000" algn="tl">
                    <a:srgbClr val="000000">
                      <a:alpha val="43137"/>
                    </a:srgbClr>
                  </a:outerShdw>
                </a:effectLst>
              </a:rPr>
              <a:t>-TESOL Intercultural Language Education SIG</a:t>
            </a:r>
            <a:br>
              <a:rPr lang="en-GB" sz="3000" dirty="0">
                <a:solidFill>
                  <a:schemeClr val="bg1"/>
                </a:solidFill>
                <a:effectLst>
                  <a:outerShdw blurRad="38100" dist="38100" dir="2700000" algn="tl">
                    <a:srgbClr val="000000">
                      <a:alpha val="43137"/>
                    </a:srgbClr>
                  </a:outerShdw>
                </a:effectLst>
              </a:rPr>
            </a:br>
            <a:r>
              <a:rPr lang="en-GB" sz="3000" dirty="0">
                <a:solidFill>
                  <a:schemeClr val="bg1"/>
                </a:solidFill>
                <a:effectLst>
                  <a:outerShdw blurRad="38100" dist="38100" dir="2700000" algn="tl">
                    <a:srgbClr val="000000">
                      <a:alpha val="43137"/>
                    </a:srgbClr>
                  </a:outerShdw>
                </a:effectLst>
              </a:rPr>
              <a:t>Pre-Conference Institute (PCI)</a:t>
            </a:r>
          </a:p>
          <a:p>
            <a:r>
              <a:rPr lang="en-GB" sz="2200" dirty="0">
                <a:solidFill>
                  <a:schemeClr val="bg1"/>
                </a:solidFill>
                <a:effectLst>
                  <a:outerShdw blurRad="38100" dist="38100" dir="2700000" algn="tl">
                    <a:srgbClr val="000000">
                      <a:alpha val="43137"/>
                    </a:srgbClr>
                  </a:outerShdw>
                </a:effectLst>
              </a:rPr>
              <a:t>14</a:t>
            </a:r>
            <a:r>
              <a:rPr lang="en-GB" sz="2200" baseline="30000" dirty="0">
                <a:solidFill>
                  <a:schemeClr val="bg1"/>
                </a:solidFill>
                <a:effectLst>
                  <a:outerShdw blurRad="38100" dist="38100" dir="2700000" algn="tl">
                    <a:srgbClr val="000000">
                      <a:alpha val="43137"/>
                    </a:srgbClr>
                  </a:outerShdw>
                </a:effectLst>
              </a:rPr>
              <a:t>th</a:t>
            </a:r>
            <a:r>
              <a:rPr lang="en-GB" sz="2200" dirty="0">
                <a:solidFill>
                  <a:schemeClr val="bg1"/>
                </a:solidFill>
                <a:effectLst>
                  <a:outerShdw blurRad="38100" dist="38100" dir="2700000" algn="tl">
                    <a:srgbClr val="000000">
                      <a:alpha val="43137"/>
                    </a:srgbClr>
                  </a:outerShdw>
                </a:effectLst>
              </a:rPr>
              <a:t> July 2016</a:t>
            </a:r>
          </a:p>
          <a:p>
            <a:r>
              <a:rPr lang="en-GB" sz="2200" dirty="0">
                <a:solidFill>
                  <a:schemeClr val="bg1"/>
                </a:solidFill>
                <a:effectLst>
                  <a:outerShdw blurRad="38100" dist="38100" dir="2700000" algn="tl">
                    <a:srgbClr val="000000">
                      <a:alpha val="43137"/>
                    </a:srgbClr>
                  </a:outerShdw>
                </a:effectLst>
              </a:rPr>
              <a:t>Brasília, Brazil</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91" y="5049078"/>
            <a:ext cx="3345667" cy="163937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858" y="5049454"/>
            <a:ext cx="3326194" cy="1638999"/>
          </a:xfrm>
          <a:prstGeom prst="rect">
            <a:avLst/>
          </a:prstGeom>
        </p:spPr>
      </p:pic>
      <p:sp>
        <p:nvSpPr>
          <p:cNvPr id="6" name="Retângulo 5"/>
          <p:cNvSpPr/>
          <p:nvPr/>
        </p:nvSpPr>
        <p:spPr>
          <a:xfrm>
            <a:off x="26605" y="384313"/>
            <a:ext cx="11953461" cy="2000548"/>
          </a:xfrm>
          <a:prstGeom prst="rect">
            <a:avLst/>
          </a:prstGeom>
        </p:spPr>
        <p:txBody>
          <a:bodyPr wrap="square">
            <a:spAutoFit/>
          </a:bodyPr>
          <a:lstStyle/>
          <a:p>
            <a:pPr algn="ctr"/>
            <a:endParaRPr lang="en-GB" sz="2800" dirty="0">
              <a:solidFill>
                <a:schemeClr val="bg1"/>
              </a:solidFill>
              <a:effectLst>
                <a:outerShdw blurRad="38100" dist="38100" dir="2700000" algn="tl">
                  <a:srgbClr val="000000">
                    <a:alpha val="43137"/>
                  </a:srgbClr>
                </a:outerShdw>
              </a:effectLst>
            </a:endParaRPr>
          </a:p>
          <a:p>
            <a:pPr algn="ctr"/>
            <a:r>
              <a:rPr lang="en-GB" sz="4000" b="1" dirty="0">
                <a:solidFill>
                  <a:schemeClr val="bg1"/>
                </a:solidFill>
                <a:effectLst>
                  <a:outerShdw blurRad="38100" dist="38100" dir="2700000" algn="tl">
                    <a:srgbClr val="000000">
                      <a:alpha val="43137"/>
                    </a:srgbClr>
                  </a:outerShdw>
                </a:effectLst>
              </a:rPr>
              <a:t>Culture and Creativity: The Sounds of Writing</a:t>
            </a:r>
          </a:p>
          <a:p>
            <a:pPr algn="ctr"/>
            <a:endParaRPr lang="en-GB" sz="2800" dirty="0">
              <a:solidFill>
                <a:schemeClr val="bg1"/>
              </a:solidFill>
              <a:effectLst>
                <a:outerShdw blurRad="38100" dist="38100" dir="2700000" algn="tl">
                  <a:srgbClr val="000000">
                    <a:alpha val="43137"/>
                  </a:srgbClr>
                </a:outerShdw>
              </a:effectLst>
            </a:endParaRPr>
          </a:p>
          <a:p>
            <a:pPr algn="ctr"/>
            <a:r>
              <a:rPr lang="en-GB" sz="2800" dirty="0">
                <a:solidFill>
                  <a:schemeClr val="bg1"/>
                </a:solidFill>
                <a:effectLst>
                  <a:outerShdw blurRad="38100" dist="38100" dir="2700000" algn="tl">
                    <a:srgbClr val="000000">
                      <a:alpha val="43137"/>
                    </a:srgbClr>
                  </a:outerShdw>
                </a:effectLst>
              </a:rPr>
              <a:t>Malu Sciamarelli</a:t>
            </a:r>
          </a:p>
        </p:txBody>
      </p:sp>
    </p:spTree>
    <p:extLst>
      <p:ext uri="{BB962C8B-B14F-4D97-AF65-F5344CB8AC3E}">
        <p14:creationId xmlns:p14="http://schemas.microsoft.com/office/powerpoint/2010/main" val="59774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CaixaDeTexto 1"/>
          <p:cNvSpPr txBox="1"/>
          <p:nvPr/>
        </p:nvSpPr>
        <p:spPr>
          <a:xfrm>
            <a:off x="316370" y="469561"/>
            <a:ext cx="11492997" cy="1661993"/>
          </a:xfrm>
          <a:prstGeom prst="rect">
            <a:avLst/>
          </a:prstGeom>
          <a:noFill/>
        </p:spPr>
        <p:txBody>
          <a:bodyPr wrap="square" rtlCol="0">
            <a:spAutoFit/>
          </a:bodyPr>
          <a:lstStyle/>
          <a:p>
            <a:pPr lvl="0" algn="just"/>
            <a:r>
              <a:rPr lang="en-GB" sz="2800" dirty="0"/>
              <a:t>10. Write poems with the five lines. You can add or remove a word from each line, but not change the sentences completely.</a:t>
            </a:r>
          </a:p>
          <a:p>
            <a:pPr lvl="0" algn="just"/>
            <a:r>
              <a:rPr lang="en-GB" sz="2800" dirty="0"/>
              <a:t>11. Read the poems aloud.</a:t>
            </a:r>
          </a:p>
          <a:p>
            <a:endParaRPr lang="en-GB"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3" y="2468593"/>
            <a:ext cx="3135660" cy="234194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783" y="4111706"/>
            <a:ext cx="2719178" cy="2368607"/>
          </a:xfrm>
          <a:prstGeom prst="rect">
            <a:avLst/>
          </a:prstGeom>
        </p:spPr>
      </p:pic>
      <p:pic>
        <p:nvPicPr>
          <p:cNvPr id="7" name="Imagem 6"/>
          <p:cNvPicPr>
            <a:picLocks noChangeAspect="1"/>
          </p:cNvPicPr>
          <p:nvPr/>
        </p:nvPicPr>
        <p:blipFill rotWithShape="1">
          <a:blip r:embed="rId4">
            <a:extLst>
              <a:ext uri="{28A0092B-C50C-407E-A947-70E740481C1C}">
                <a14:useLocalDpi xmlns:a14="http://schemas.microsoft.com/office/drawing/2010/main" val="0"/>
              </a:ext>
            </a:extLst>
          </a:blip>
          <a:srcRect l="12799"/>
          <a:stretch/>
        </p:blipFill>
        <p:spPr>
          <a:xfrm>
            <a:off x="8244502" y="2487172"/>
            <a:ext cx="3231827" cy="2304788"/>
          </a:xfrm>
          <a:prstGeom prst="rect">
            <a:avLst/>
          </a:prstGeom>
        </p:spPr>
      </p:pic>
    </p:spTree>
    <p:extLst>
      <p:ext uri="{BB962C8B-B14F-4D97-AF65-F5344CB8AC3E}">
        <p14:creationId xmlns:p14="http://schemas.microsoft.com/office/powerpoint/2010/main" val="34946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tângulo 1"/>
          <p:cNvSpPr/>
          <p:nvPr/>
        </p:nvSpPr>
        <p:spPr>
          <a:xfrm>
            <a:off x="419285" y="381864"/>
            <a:ext cx="1995226" cy="646331"/>
          </a:xfrm>
          <a:prstGeom prst="rect">
            <a:avLst/>
          </a:prstGeom>
        </p:spPr>
        <p:txBody>
          <a:bodyPr wrap="none">
            <a:spAutoFit/>
          </a:bodyPr>
          <a:lstStyle/>
          <a:p>
            <a:r>
              <a:rPr lang="en-GB" sz="3600" b="1" dirty="0">
                <a:effectLst>
                  <a:outerShdw blurRad="38100" dist="38100" dir="2700000" algn="tl">
                    <a:srgbClr val="000000">
                      <a:alpha val="43137"/>
                    </a:srgbClr>
                  </a:outerShdw>
                </a:effectLst>
              </a:rPr>
              <a:t>Examples</a:t>
            </a:r>
            <a:endParaRPr lang="en-GB" sz="3600" dirty="0"/>
          </a:p>
        </p:txBody>
      </p:sp>
      <p:sp>
        <p:nvSpPr>
          <p:cNvPr id="3" name="CaixaDeTexto 2"/>
          <p:cNvSpPr txBox="1"/>
          <p:nvPr/>
        </p:nvSpPr>
        <p:spPr>
          <a:xfrm>
            <a:off x="419285" y="1524000"/>
            <a:ext cx="4822218" cy="4370427"/>
          </a:xfrm>
          <a:prstGeom prst="rect">
            <a:avLst/>
          </a:prstGeom>
          <a:noFill/>
        </p:spPr>
        <p:txBody>
          <a:bodyPr wrap="none" rtlCol="0">
            <a:spAutoFit/>
          </a:bodyPr>
          <a:lstStyle/>
          <a:p>
            <a:r>
              <a:rPr lang="en-GB" sz="2000" dirty="0"/>
              <a:t>They fell in love with each other</a:t>
            </a:r>
          </a:p>
          <a:p>
            <a:r>
              <a:rPr lang="en-GB" sz="2000" dirty="0"/>
              <a:t>While listening to a sad love song.</a:t>
            </a:r>
          </a:p>
          <a:p>
            <a:r>
              <a:rPr lang="en-GB" sz="2000" dirty="0"/>
              <a:t> </a:t>
            </a:r>
          </a:p>
          <a:p>
            <a:r>
              <a:rPr lang="en-GB" sz="2000" dirty="0"/>
              <a:t>Suddenly, their lips were touching…</a:t>
            </a:r>
          </a:p>
          <a:p>
            <a:r>
              <a:rPr lang="en-GB" sz="2000" dirty="0"/>
              <a:t>They found true love – a perfect connection!</a:t>
            </a:r>
          </a:p>
          <a:p>
            <a:r>
              <a:rPr lang="en-GB" sz="2000" dirty="0"/>
              <a:t> </a:t>
            </a:r>
          </a:p>
          <a:p>
            <a:r>
              <a:rPr lang="en-GB" sz="2000" dirty="0"/>
              <a:t>However, as the days passed by</a:t>
            </a:r>
          </a:p>
          <a:p>
            <a:r>
              <a:rPr lang="en-GB" sz="2000" dirty="0"/>
              <a:t>They started to feel awkward, </a:t>
            </a:r>
          </a:p>
          <a:p>
            <a:r>
              <a:rPr lang="en-GB" sz="2000" dirty="0"/>
              <a:t> </a:t>
            </a:r>
          </a:p>
          <a:p>
            <a:r>
              <a:rPr lang="en-GB" sz="2000" dirty="0"/>
              <a:t>And realized they were actually</a:t>
            </a:r>
          </a:p>
          <a:p>
            <a:r>
              <a:rPr lang="en-GB" sz="2000" dirty="0"/>
              <a:t>The characters of that song.</a:t>
            </a:r>
          </a:p>
          <a:p>
            <a:endParaRPr lang="en-GB" sz="2000" dirty="0"/>
          </a:p>
          <a:p>
            <a:r>
              <a:rPr lang="en-GB" sz="2000" i="1" dirty="0"/>
              <a:t>Isabella</a:t>
            </a:r>
          </a:p>
          <a:p>
            <a:endParaRPr lang="en-GB" dirty="0"/>
          </a:p>
        </p:txBody>
      </p:sp>
      <p:sp>
        <p:nvSpPr>
          <p:cNvPr id="4" name="CaixaDeTexto 3"/>
          <p:cNvSpPr txBox="1"/>
          <p:nvPr/>
        </p:nvSpPr>
        <p:spPr>
          <a:xfrm>
            <a:off x="5721290" y="1440528"/>
            <a:ext cx="5933547" cy="4370427"/>
          </a:xfrm>
          <a:prstGeom prst="rect">
            <a:avLst/>
          </a:prstGeom>
          <a:noFill/>
        </p:spPr>
        <p:txBody>
          <a:bodyPr wrap="none" rtlCol="0">
            <a:spAutoFit/>
          </a:bodyPr>
          <a:lstStyle/>
          <a:p>
            <a:r>
              <a:rPr lang="en-GB" sz="2000" dirty="0"/>
              <a:t>Wedding disasters are extremely common in his life</a:t>
            </a:r>
          </a:p>
          <a:p>
            <a:r>
              <a:rPr lang="en-GB" sz="2000" dirty="0"/>
              <a:t>Generally because he feels very sleepy at them,</a:t>
            </a:r>
          </a:p>
          <a:p>
            <a:r>
              <a:rPr lang="en-GB" sz="2000" dirty="0"/>
              <a:t>Thinks they are for uninteresting people.</a:t>
            </a:r>
          </a:p>
          <a:p>
            <a:r>
              <a:rPr lang="en-GB" sz="2000" dirty="0"/>
              <a:t> </a:t>
            </a:r>
          </a:p>
          <a:p>
            <a:r>
              <a:rPr lang="en-GB" sz="2000" dirty="0"/>
              <a:t>However, the song in this particular wedding was good.</a:t>
            </a:r>
          </a:p>
          <a:p>
            <a:r>
              <a:rPr lang="en-GB" sz="2000" dirty="0"/>
              <a:t>It got him thinking:</a:t>
            </a:r>
          </a:p>
          <a:p>
            <a:r>
              <a:rPr lang="en-GB" sz="2000" dirty="0"/>
              <a:t>‘Emotions are better when you listen to music you like.’</a:t>
            </a:r>
          </a:p>
          <a:p>
            <a:r>
              <a:rPr lang="en-GB" sz="2000" dirty="0"/>
              <a:t> </a:t>
            </a:r>
          </a:p>
          <a:p>
            <a:r>
              <a:rPr lang="en-GB" sz="2000" dirty="0"/>
              <a:t>Suddenly,</a:t>
            </a:r>
          </a:p>
          <a:p>
            <a:r>
              <a:rPr lang="en-GB" sz="2000" dirty="0" err="1"/>
              <a:t>‘Twas</a:t>
            </a:r>
            <a:r>
              <a:rPr lang="en-GB" sz="2000" dirty="0"/>
              <a:t> a good wedding,</a:t>
            </a:r>
          </a:p>
          <a:p>
            <a:r>
              <a:rPr lang="en-GB" sz="2000" dirty="0" err="1"/>
              <a:t>‘Twas</a:t>
            </a:r>
            <a:r>
              <a:rPr lang="en-GB" sz="2000" dirty="0"/>
              <a:t> a good night.</a:t>
            </a:r>
          </a:p>
          <a:p>
            <a:endParaRPr lang="en-GB" sz="2000" dirty="0"/>
          </a:p>
          <a:p>
            <a:r>
              <a:rPr lang="en-GB" sz="2000" i="1" dirty="0"/>
              <a:t>Leonardo</a:t>
            </a:r>
          </a:p>
          <a:p>
            <a:endParaRPr lang="en-GB" dirty="0"/>
          </a:p>
        </p:txBody>
      </p:sp>
    </p:spTree>
    <p:extLst>
      <p:ext uri="{BB962C8B-B14F-4D97-AF65-F5344CB8AC3E}">
        <p14:creationId xmlns:p14="http://schemas.microsoft.com/office/powerpoint/2010/main" val="33939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CaixaDeTexto 1"/>
          <p:cNvSpPr txBox="1"/>
          <p:nvPr/>
        </p:nvSpPr>
        <p:spPr>
          <a:xfrm>
            <a:off x="636104" y="649357"/>
            <a:ext cx="9296840" cy="5970865"/>
          </a:xfrm>
          <a:prstGeom prst="rect">
            <a:avLst/>
          </a:prstGeom>
          <a:noFill/>
        </p:spPr>
        <p:txBody>
          <a:bodyPr wrap="none" rtlCol="0">
            <a:spAutoFit/>
          </a:bodyPr>
          <a:lstStyle/>
          <a:p>
            <a:r>
              <a:rPr lang="en-GB" sz="2800" b="1" dirty="0"/>
              <a:t>Books:</a:t>
            </a:r>
          </a:p>
          <a:p>
            <a:endParaRPr lang="en-GB" sz="2800" dirty="0"/>
          </a:p>
          <a:p>
            <a:pPr marL="457200" lvl="0" indent="-457200">
              <a:buFont typeface="Arial" panose="020B0604020202020204" pitchFamily="34" charset="0"/>
              <a:buChar char="•"/>
            </a:pPr>
            <a:r>
              <a:rPr lang="en-GB" sz="2800" dirty="0"/>
              <a:t>Frankenstein, </a:t>
            </a:r>
            <a:r>
              <a:rPr lang="en-GB" sz="2800" i="1" dirty="0"/>
              <a:t>Mary Shelley</a:t>
            </a:r>
          </a:p>
          <a:p>
            <a:pPr marL="457200" lvl="0" indent="-457200">
              <a:buFont typeface="Arial" panose="020B0604020202020204" pitchFamily="34" charset="0"/>
              <a:buChar char="•"/>
            </a:pPr>
            <a:endParaRPr lang="en-GB" sz="2800" i="1" dirty="0"/>
          </a:p>
          <a:p>
            <a:pPr marL="457200" lvl="0" indent="-457200">
              <a:buFont typeface="Arial" panose="020B0604020202020204" pitchFamily="34" charset="0"/>
              <a:buChar char="•"/>
            </a:pPr>
            <a:r>
              <a:rPr lang="en-GB" sz="2800" dirty="0"/>
              <a:t>The Phantom of the Opera, </a:t>
            </a:r>
            <a:r>
              <a:rPr lang="en-GB" sz="2800" i="1" dirty="0"/>
              <a:t>Gaston Leroux</a:t>
            </a:r>
          </a:p>
          <a:p>
            <a:pPr marL="457200" lvl="0" indent="-457200">
              <a:buFont typeface="Arial" panose="020B0604020202020204" pitchFamily="34" charset="0"/>
              <a:buChar char="•"/>
            </a:pPr>
            <a:endParaRPr lang="en-GB" sz="2800" i="1" dirty="0"/>
          </a:p>
          <a:p>
            <a:pPr marL="457200" lvl="0" indent="-457200">
              <a:buFont typeface="Arial" panose="020B0604020202020204" pitchFamily="34" charset="0"/>
              <a:buChar char="•"/>
            </a:pPr>
            <a:r>
              <a:rPr lang="en-GB" sz="2800" dirty="0"/>
              <a:t>The Adventures of Sherlock Holmes, </a:t>
            </a:r>
            <a:r>
              <a:rPr lang="en-GB" sz="2800" i="1" dirty="0"/>
              <a:t>Sir Arthur Conan Doyle</a:t>
            </a:r>
          </a:p>
          <a:p>
            <a:pPr marL="457200" lvl="0" indent="-457200">
              <a:buFont typeface="Arial" panose="020B0604020202020204" pitchFamily="34" charset="0"/>
              <a:buChar char="•"/>
            </a:pPr>
            <a:endParaRPr lang="en-GB" sz="2800" i="1" dirty="0"/>
          </a:p>
          <a:p>
            <a:pPr marL="457200" lvl="0" indent="-457200">
              <a:buFont typeface="Arial" panose="020B0604020202020204" pitchFamily="34" charset="0"/>
              <a:buChar char="•"/>
            </a:pPr>
            <a:r>
              <a:rPr lang="en-GB" sz="2800" dirty="0"/>
              <a:t>The Adventures of Huckleberry Finn, </a:t>
            </a:r>
            <a:r>
              <a:rPr lang="en-GB" sz="2800" i="1" dirty="0"/>
              <a:t>Mark Twain</a:t>
            </a:r>
          </a:p>
          <a:p>
            <a:pPr marL="457200" lvl="0" indent="-457200">
              <a:buFont typeface="Arial" panose="020B0604020202020204" pitchFamily="34" charset="0"/>
              <a:buChar char="•"/>
            </a:pPr>
            <a:endParaRPr lang="en-GB" sz="2800" i="1" dirty="0"/>
          </a:p>
          <a:p>
            <a:pPr marL="457200" lvl="0" indent="-457200">
              <a:buFont typeface="Arial" panose="020B0604020202020204" pitchFamily="34" charset="0"/>
              <a:buChar char="•"/>
            </a:pPr>
            <a:r>
              <a:rPr lang="en-GB" sz="2800" dirty="0"/>
              <a:t>Jayne Eyre, </a:t>
            </a:r>
            <a:r>
              <a:rPr lang="en-GB" sz="2800" i="1" dirty="0"/>
              <a:t>Charlotte Bronte</a:t>
            </a:r>
          </a:p>
          <a:p>
            <a:pPr marL="457200" lvl="0" indent="-457200">
              <a:buFont typeface="Arial" panose="020B0604020202020204" pitchFamily="34" charset="0"/>
              <a:buChar char="•"/>
            </a:pPr>
            <a:endParaRPr lang="en-GB" sz="2800" i="1" dirty="0"/>
          </a:p>
          <a:p>
            <a:pPr marL="457200" lvl="0" indent="-457200">
              <a:buFont typeface="Arial" panose="020B0604020202020204" pitchFamily="34" charset="0"/>
              <a:buChar char="•"/>
            </a:pPr>
            <a:r>
              <a:rPr lang="en-GB" sz="2800" dirty="0"/>
              <a:t>Pride and Prejudice, </a:t>
            </a:r>
            <a:r>
              <a:rPr lang="en-GB" sz="2800" i="1" dirty="0"/>
              <a:t>Jane Austen </a:t>
            </a:r>
          </a:p>
          <a:p>
            <a:endParaRPr lang="en-GB" dirty="0"/>
          </a:p>
        </p:txBody>
      </p:sp>
    </p:spTree>
    <p:extLst>
      <p:ext uri="{BB962C8B-B14F-4D97-AF65-F5344CB8AC3E}">
        <p14:creationId xmlns:p14="http://schemas.microsoft.com/office/powerpoint/2010/main" val="377508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455399"/>
            <a:ext cx="11476382" cy="646331"/>
          </a:xfrm>
          <a:prstGeom prst="rect">
            <a:avLst/>
          </a:prstGeom>
        </p:spPr>
        <p:txBody>
          <a:bodyPr wrap="square">
            <a:spAutoFit/>
          </a:bodyPr>
          <a:lstStyle/>
          <a:p>
            <a:r>
              <a:rPr lang="en-GB" sz="3600" b="1" dirty="0">
                <a:effectLst>
                  <a:outerShdw blurRad="38100" dist="38100" dir="2700000" algn="tl">
                    <a:srgbClr val="000000">
                      <a:alpha val="43137"/>
                    </a:srgbClr>
                  </a:outerShdw>
                </a:effectLst>
              </a:rPr>
              <a:t>Activity 2: Poem Writing</a:t>
            </a:r>
            <a:endParaRPr lang="en-GB" sz="3600" dirty="0"/>
          </a:p>
        </p:txBody>
      </p:sp>
      <p:sp>
        <p:nvSpPr>
          <p:cNvPr id="2" name="CaixaDeTexto 1"/>
          <p:cNvSpPr txBox="1"/>
          <p:nvPr/>
        </p:nvSpPr>
        <p:spPr>
          <a:xfrm>
            <a:off x="543340" y="1901686"/>
            <a:ext cx="11052312" cy="2677656"/>
          </a:xfrm>
          <a:prstGeom prst="rect">
            <a:avLst/>
          </a:prstGeom>
          <a:noFill/>
        </p:spPr>
        <p:txBody>
          <a:bodyPr wrap="square" rtlCol="0">
            <a:spAutoFit/>
          </a:bodyPr>
          <a:lstStyle/>
          <a:p>
            <a:pPr algn="just"/>
            <a:r>
              <a:rPr lang="en-GB" sz="2800" dirty="0"/>
              <a:t>Under the spell of verse, alliteration, rhyming and rhythm, musicians have long been enchanted by the masterminds behind poetry. Whether it be the mention of a poet’s name, appropriation of lines from their works, or some other tribute, literary references pervade many bands’ lyrics. And it is always inspiring to hear how one artist’s work can open the doors to creativity across other art forms.</a:t>
            </a:r>
          </a:p>
        </p:txBody>
      </p:sp>
    </p:spTree>
    <p:extLst>
      <p:ext uri="{BB962C8B-B14F-4D97-AF65-F5344CB8AC3E}">
        <p14:creationId xmlns:p14="http://schemas.microsoft.com/office/powerpoint/2010/main" val="2314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tângulo 1"/>
          <p:cNvSpPr/>
          <p:nvPr/>
        </p:nvSpPr>
        <p:spPr>
          <a:xfrm>
            <a:off x="623278" y="646908"/>
            <a:ext cx="10641070" cy="523220"/>
          </a:xfrm>
          <a:prstGeom prst="rect">
            <a:avLst/>
          </a:prstGeom>
        </p:spPr>
        <p:txBody>
          <a:bodyPr wrap="square">
            <a:spAutoFit/>
          </a:bodyPr>
          <a:lstStyle/>
          <a:p>
            <a:pPr marL="514350" indent="-514350" algn="just">
              <a:buAutoNum type="arabicPeriod"/>
            </a:pPr>
            <a:r>
              <a:rPr lang="en-GB" sz="2800" dirty="0"/>
              <a:t>Listen to these songs and write a line of what you feel / remember.</a:t>
            </a:r>
          </a:p>
        </p:txBody>
      </p:sp>
      <p:sp>
        <p:nvSpPr>
          <p:cNvPr id="3" name="CaixaDeTexto 2"/>
          <p:cNvSpPr txBox="1"/>
          <p:nvPr/>
        </p:nvSpPr>
        <p:spPr>
          <a:xfrm>
            <a:off x="1266092" y="1871003"/>
            <a:ext cx="9998256" cy="3970318"/>
          </a:xfrm>
          <a:prstGeom prst="rect">
            <a:avLst/>
          </a:prstGeom>
          <a:noFill/>
        </p:spPr>
        <p:txBody>
          <a:bodyPr wrap="square" rtlCol="0">
            <a:spAutoFit/>
          </a:bodyPr>
          <a:lstStyle/>
          <a:p>
            <a:r>
              <a:rPr lang="en-GB" sz="2800" dirty="0"/>
              <a:t>a) </a:t>
            </a:r>
            <a:r>
              <a:rPr lang="en-GB" sz="2800" dirty="0">
                <a:hlinkClick r:id="rId2"/>
              </a:rPr>
              <a:t>https://www.youtube.com/watch?v=6on2p-ViSTc</a:t>
            </a:r>
            <a:endParaRPr lang="en-GB" sz="2800" dirty="0"/>
          </a:p>
          <a:p>
            <a:endParaRPr lang="en-GB" sz="2800" dirty="0"/>
          </a:p>
          <a:p>
            <a:r>
              <a:rPr lang="en-GB" sz="2800" dirty="0"/>
              <a:t>b) </a:t>
            </a:r>
            <a:r>
              <a:rPr lang="en-GB" sz="2800" dirty="0">
                <a:hlinkClick r:id="rId3"/>
              </a:rPr>
              <a:t>https://www.youtube.com/watch?v=ey09zzMFg5A</a:t>
            </a:r>
            <a:endParaRPr lang="en-GB" sz="2800" dirty="0"/>
          </a:p>
          <a:p>
            <a:endParaRPr lang="en-GB" sz="2800" dirty="0"/>
          </a:p>
          <a:p>
            <a:r>
              <a:rPr lang="en-GB" sz="2800" dirty="0"/>
              <a:t>c) </a:t>
            </a:r>
            <a:r>
              <a:rPr lang="en-GB" sz="2800" dirty="0">
                <a:hlinkClick r:id="rId4"/>
              </a:rPr>
              <a:t>https://www.youtube.com/watch?v=eAbgJc0agU4</a:t>
            </a:r>
            <a:endParaRPr lang="en-GB" sz="2800" dirty="0"/>
          </a:p>
          <a:p>
            <a:endParaRPr lang="en-GB" sz="2800" dirty="0"/>
          </a:p>
          <a:p>
            <a:r>
              <a:rPr lang="en-GB" sz="2800" dirty="0"/>
              <a:t>d) </a:t>
            </a:r>
            <a:r>
              <a:rPr lang="en-GB" sz="2800" dirty="0">
                <a:hlinkClick r:id="rId5"/>
              </a:rPr>
              <a:t>https://www.youtube.com/watch?v=IOMwu6OoGo4</a:t>
            </a:r>
            <a:endParaRPr lang="en-GB" sz="2800" dirty="0"/>
          </a:p>
          <a:p>
            <a:endParaRPr lang="en-GB" sz="2800" dirty="0"/>
          </a:p>
          <a:p>
            <a:r>
              <a:rPr lang="en-GB" sz="2800" dirty="0"/>
              <a:t>e) </a:t>
            </a:r>
            <a:r>
              <a:rPr lang="en-GB" sz="2800" dirty="0">
                <a:hlinkClick r:id="rId6"/>
              </a:rPr>
              <a:t>https://www.youtube.com/watch?v=zLRj-T6-Nw4</a:t>
            </a:r>
            <a:endParaRPr lang="en-GB" sz="2800" dirty="0"/>
          </a:p>
        </p:txBody>
      </p:sp>
    </p:spTree>
    <p:extLst>
      <p:ext uri="{BB962C8B-B14F-4D97-AF65-F5344CB8AC3E}">
        <p14:creationId xmlns:p14="http://schemas.microsoft.com/office/powerpoint/2010/main" val="13508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313" y="3004930"/>
            <a:ext cx="4276035" cy="3527729"/>
          </a:xfrm>
          <a:prstGeom prst="rect">
            <a:avLst/>
          </a:prstGeom>
        </p:spPr>
      </p:pic>
      <p:sp>
        <p:nvSpPr>
          <p:cNvPr id="2" name="Retângulo 1"/>
          <p:cNvSpPr/>
          <p:nvPr/>
        </p:nvSpPr>
        <p:spPr>
          <a:xfrm>
            <a:off x="689113" y="821780"/>
            <a:ext cx="10787270" cy="2246769"/>
          </a:xfrm>
          <a:prstGeom prst="rect">
            <a:avLst/>
          </a:prstGeom>
        </p:spPr>
        <p:txBody>
          <a:bodyPr wrap="square">
            <a:spAutoFit/>
          </a:bodyPr>
          <a:lstStyle/>
          <a:p>
            <a:pPr algn="just"/>
            <a:r>
              <a:rPr lang="en-GB" sz="2800" dirty="0"/>
              <a:t>2. Read the poems and match them to the songs according to their melodies / sounds.</a:t>
            </a:r>
          </a:p>
          <a:p>
            <a:pPr algn="just"/>
            <a:r>
              <a:rPr lang="en-GB" sz="2800" dirty="0"/>
              <a:t>3.  Choose one line from each poem.</a:t>
            </a:r>
          </a:p>
          <a:p>
            <a:pPr algn="just"/>
            <a:r>
              <a:rPr lang="en-GB" sz="2800" dirty="0"/>
              <a:t>4. Write another poem using the lines you wrote and the lines you selected from the poems.</a:t>
            </a:r>
          </a:p>
        </p:txBody>
      </p:sp>
      <p:sp>
        <p:nvSpPr>
          <p:cNvPr id="4" name="Retângulo 3"/>
          <p:cNvSpPr/>
          <p:nvPr/>
        </p:nvSpPr>
        <p:spPr>
          <a:xfrm>
            <a:off x="689113" y="3984894"/>
            <a:ext cx="6096000" cy="1857368"/>
          </a:xfrm>
          <a:prstGeom prst="rect">
            <a:avLst/>
          </a:prstGeom>
        </p:spPr>
        <p:txBody>
          <a:bodyPr>
            <a:spAutoFit/>
          </a:bodyPr>
          <a:lstStyle/>
          <a:p>
            <a:pPr marL="342900" lvl="0" indent="-342900" algn="just">
              <a:lnSpc>
                <a:spcPct val="107000"/>
              </a:lnSpc>
              <a:spcAft>
                <a:spcPts val="0"/>
              </a:spcAft>
              <a:buFont typeface="+mj-l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Dying is fine (Ra </a:t>
            </a:r>
            <a:r>
              <a:rPr lang="en-GB" dirty="0" err="1">
                <a:latin typeface="Calibri" panose="020F0502020204030204" pitchFamily="34" charset="0"/>
                <a:ea typeface="Calibri" panose="020F0502020204030204" pitchFamily="34" charset="0"/>
                <a:cs typeface="Times New Roman" panose="02020603050405020304" pitchFamily="18" charset="0"/>
              </a:rPr>
              <a:t>Ra</a:t>
            </a:r>
            <a:r>
              <a:rPr lang="en-GB" dirty="0">
                <a:latin typeface="Calibri" panose="020F0502020204030204" pitchFamily="34" charset="0"/>
                <a:ea typeface="Calibri" panose="020F0502020204030204" pitchFamily="34" charset="0"/>
                <a:cs typeface="Times New Roman" panose="02020603050405020304" pitchFamily="18" charset="0"/>
              </a:rPr>
              <a:t> Riot) – Dying is fine (</a:t>
            </a:r>
            <a:r>
              <a:rPr lang="en-GB" dirty="0" err="1">
                <a:latin typeface="Calibri" panose="020F0502020204030204" pitchFamily="34" charset="0"/>
                <a:ea typeface="Calibri" panose="020F0502020204030204" pitchFamily="34" charset="0"/>
                <a:cs typeface="Times New Roman" panose="02020603050405020304" pitchFamily="18" charset="0"/>
              </a:rPr>
              <a:t>e.e.cummings</a:t>
            </a:r>
            <a:r>
              <a:rPr lang="en-GB"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pPr>
            <a:r>
              <a:rPr lang="en-GB" dirty="0" err="1">
                <a:latin typeface="Calibri" panose="020F0502020204030204" pitchFamily="34" charset="0"/>
                <a:ea typeface="Calibri" panose="020F0502020204030204" pitchFamily="34" charset="0"/>
                <a:cs typeface="Times New Roman" panose="02020603050405020304" pitchFamily="18" charset="0"/>
              </a:rPr>
              <a:t>Apres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Moi</a:t>
            </a:r>
            <a:r>
              <a:rPr lang="en-GB" dirty="0">
                <a:latin typeface="Calibri" panose="020F0502020204030204" pitchFamily="34" charset="0"/>
                <a:ea typeface="Calibri" panose="020F0502020204030204" pitchFamily="34" charset="0"/>
                <a:cs typeface="Times New Roman" panose="02020603050405020304" pitchFamily="18" charset="0"/>
              </a:rPr>
              <a:t> (Regina </a:t>
            </a:r>
            <a:r>
              <a:rPr lang="en-GB" dirty="0" err="1">
                <a:latin typeface="Calibri" panose="020F0502020204030204" pitchFamily="34" charset="0"/>
                <a:ea typeface="Calibri" panose="020F0502020204030204" pitchFamily="34" charset="0"/>
                <a:cs typeface="Times New Roman" panose="02020603050405020304" pitchFamily="18" charset="0"/>
              </a:rPr>
              <a:t>Pasternack</a:t>
            </a:r>
            <a:r>
              <a:rPr lang="en-GB" dirty="0">
                <a:latin typeface="Calibri" panose="020F0502020204030204" pitchFamily="34" charset="0"/>
                <a:ea typeface="Calibri" panose="020F0502020204030204" pitchFamily="34" charset="0"/>
                <a:cs typeface="Times New Roman" panose="02020603050405020304" pitchFamily="18" charset="0"/>
              </a:rPr>
              <a:t>) – A Dream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Boris Pasternak)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Blake’s View (M. Ward) – The Nurse’s Song (William Blake)</a:t>
            </a:r>
          </a:p>
          <a:p>
            <a:pPr marL="342900" lvl="0" indent="-342900" algn="just">
              <a:lnSpc>
                <a:spcPct val="107000"/>
              </a:lnSpc>
              <a:spcAft>
                <a:spcPts val="0"/>
              </a:spcAft>
              <a:buFont typeface="+mj-l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Cemetery Gates (The Smiths) – Bright Star (John Keats)</a:t>
            </a:r>
          </a:p>
          <a:p>
            <a:pPr marL="342900" lvl="0" indent="-342900" algn="just">
              <a:lnSpc>
                <a:spcPct val="107000"/>
              </a:lnSpc>
              <a:spcAft>
                <a:spcPts val="800"/>
              </a:spcAft>
              <a:buFont typeface="+mj-l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I love my Jean (Camera </a:t>
            </a:r>
            <a:r>
              <a:rPr lang="en-GB" dirty="0" err="1">
                <a:latin typeface="Calibri" panose="020F0502020204030204" pitchFamily="34" charset="0"/>
                <a:ea typeface="Calibri" panose="020F0502020204030204" pitchFamily="34" charset="0"/>
                <a:cs typeface="Times New Roman" panose="02020603050405020304" pitchFamily="18" charset="0"/>
              </a:rPr>
              <a:t>Obscura</a:t>
            </a:r>
            <a:r>
              <a:rPr lang="en-GB" dirty="0">
                <a:latin typeface="Calibri" panose="020F0502020204030204" pitchFamily="34" charset="0"/>
                <a:ea typeface="Calibri" panose="020F0502020204030204" pitchFamily="34" charset="0"/>
                <a:cs typeface="Times New Roman" panose="02020603050405020304" pitchFamily="18" charset="0"/>
              </a:rPr>
              <a:t>) – A Red, Red Rose (Robert Burns)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0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tângulo 1"/>
          <p:cNvSpPr/>
          <p:nvPr/>
        </p:nvSpPr>
        <p:spPr>
          <a:xfrm>
            <a:off x="503535" y="527638"/>
            <a:ext cx="1995226" cy="646331"/>
          </a:xfrm>
          <a:prstGeom prst="rect">
            <a:avLst/>
          </a:prstGeom>
        </p:spPr>
        <p:txBody>
          <a:bodyPr wrap="none">
            <a:spAutoFit/>
          </a:bodyPr>
          <a:lstStyle/>
          <a:p>
            <a:r>
              <a:rPr lang="en-GB" sz="3600" b="1" dirty="0">
                <a:effectLst>
                  <a:outerShdw blurRad="38100" dist="38100" dir="2700000" algn="tl">
                    <a:srgbClr val="000000">
                      <a:alpha val="43137"/>
                    </a:srgbClr>
                  </a:outerShdw>
                </a:effectLst>
              </a:rPr>
              <a:t>Examples</a:t>
            </a:r>
            <a:endParaRPr lang="en-GB" sz="3600" dirty="0"/>
          </a:p>
        </p:txBody>
      </p:sp>
      <p:sp>
        <p:nvSpPr>
          <p:cNvPr id="4" name="Retângulo 3"/>
          <p:cNvSpPr/>
          <p:nvPr/>
        </p:nvSpPr>
        <p:spPr>
          <a:xfrm>
            <a:off x="264996" y="1569085"/>
            <a:ext cx="5009369" cy="4247317"/>
          </a:xfrm>
          <a:prstGeom prst="rect">
            <a:avLst/>
          </a:prstGeom>
        </p:spPr>
        <p:txBody>
          <a:bodyPr wrap="square">
            <a:spAutoFit/>
          </a:bodyPr>
          <a:lstStyle/>
          <a:p>
            <a:r>
              <a:rPr lang="en-GB" dirty="0"/>
              <a:t>Dying is fine. But death? Oh, baby, I wouldn’t like.</a:t>
            </a:r>
          </a:p>
          <a:p>
            <a:r>
              <a:rPr lang="en-GB" dirty="0"/>
              <a:t>I want to go out and run on a sunny day again.</a:t>
            </a:r>
          </a:p>
          <a:p>
            <a:endParaRPr lang="en-GB" dirty="0"/>
          </a:p>
          <a:p>
            <a:r>
              <a:rPr lang="en-GB" dirty="0"/>
              <a:t>But time went on, I grew old and deaf.</a:t>
            </a:r>
          </a:p>
          <a:p>
            <a:r>
              <a:rPr lang="en-GB" dirty="0"/>
              <a:t>I was sitting on a chair, drinking, thinking about life.</a:t>
            </a:r>
          </a:p>
          <a:p>
            <a:endParaRPr lang="en-GB" dirty="0"/>
          </a:p>
          <a:p>
            <a:r>
              <a:rPr lang="en-GB" dirty="0"/>
              <a:t>But I had to come home, the sun has gone down.</a:t>
            </a:r>
          </a:p>
          <a:p>
            <a:r>
              <a:rPr lang="en-GB" dirty="0"/>
              <a:t>I am calm, just chilling out.</a:t>
            </a:r>
          </a:p>
          <a:p>
            <a:endParaRPr lang="en-GB" dirty="0"/>
          </a:p>
          <a:p>
            <a:r>
              <a:rPr lang="en-GB" dirty="0"/>
              <a:t>Awake for ever in a sweet unrest,</a:t>
            </a:r>
          </a:p>
          <a:p>
            <a:r>
              <a:rPr lang="en-GB" dirty="0"/>
              <a:t>Feeling depressive,</a:t>
            </a:r>
          </a:p>
          <a:p>
            <a:r>
              <a:rPr lang="en-GB" dirty="0"/>
              <a:t>Sleeping…</a:t>
            </a:r>
          </a:p>
          <a:p>
            <a:r>
              <a:rPr lang="en-GB" dirty="0" err="1"/>
              <a:t>Til</a:t>
            </a:r>
            <a:r>
              <a:rPr lang="en-GB" dirty="0"/>
              <a:t> a’ the seas gang dry.</a:t>
            </a:r>
          </a:p>
          <a:p>
            <a:endParaRPr lang="en-GB" dirty="0"/>
          </a:p>
          <a:p>
            <a:r>
              <a:rPr lang="en-GB" dirty="0"/>
              <a:t>- </a:t>
            </a:r>
            <a:r>
              <a:rPr lang="en-GB" i="1" dirty="0"/>
              <a:t>Pedro </a:t>
            </a:r>
            <a:r>
              <a:rPr lang="en-GB" i="1" dirty="0" err="1"/>
              <a:t>Pincerno</a:t>
            </a:r>
            <a:endParaRPr lang="en-GB" i="1" dirty="0"/>
          </a:p>
        </p:txBody>
      </p:sp>
      <p:sp>
        <p:nvSpPr>
          <p:cNvPr id="5" name="Retângulo 4"/>
          <p:cNvSpPr/>
          <p:nvPr/>
        </p:nvSpPr>
        <p:spPr>
          <a:xfrm>
            <a:off x="6062869" y="1569085"/>
            <a:ext cx="5797827" cy="3416320"/>
          </a:xfrm>
          <a:prstGeom prst="rect">
            <a:avLst/>
          </a:prstGeom>
        </p:spPr>
        <p:txBody>
          <a:bodyPr wrap="square">
            <a:spAutoFit/>
          </a:bodyPr>
          <a:lstStyle/>
          <a:p>
            <a:r>
              <a:rPr lang="en-GB" dirty="0"/>
              <a:t>Perfectly natural, perfectly</a:t>
            </a:r>
          </a:p>
          <a:p>
            <a:r>
              <a:rPr lang="en-GB" dirty="0"/>
              <a:t>Putting</a:t>
            </a:r>
          </a:p>
          <a:p>
            <a:r>
              <a:rPr lang="en-GB" dirty="0"/>
              <a:t>It mildly lively like in high school times.</a:t>
            </a:r>
          </a:p>
          <a:p>
            <a:endParaRPr lang="en-GB" dirty="0"/>
          </a:p>
          <a:p>
            <a:r>
              <a:rPr lang="en-GB" dirty="0"/>
              <a:t>But time went on…</a:t>
            </a:r>
          </a:p>
          <a:p>
            <a:r>
              <a:rPr lang="en-GB" dirty="0"/>
              <a:t>When thinking about how life goes on, I grew old and  deaf.</a:t>
            </a:r>
          </a:p>
          <a:p>
            <a:endParaRPr lang="en-GB" dirty="0"/>
          </a:p>
          <a:p>
            <a:r>
              <a:rPr lang="en-GB" dirty="0"/>
              <a:t>In a cold afternoon, up in the sky, a little bird flies</a:t>
            </a:r>
          </a:p>
          <a:p>
            <a:r>
              <a:rPr lang="en-GB" dirty="0"/>
              <a:t>To feel for ever its soft fall and swell</a:t>
            </a:r>
          </a:p>
          <a:p>
            <a:r>
              <a:rPr lang="en-GB" dirty="0"/>
              <a:t>Though it were then thousand miles…</a:t>
            </a:r>
          </a:p>
          <a:p>
            <a:endParaRPr lang="en-GB" dirty="0"/>
          </a:p>
          <a:p>
            <a:r>
              <a:rPr lang="en-GB" dirty="0"/>
              <a:t>- </a:t>
            </a:r>
            <a:r>
              <a:rPr lang="en-GB" i="1" dirty="0"/>
              <a:t>Ana Claudia </a:t>
            </a:r>
            <a:r>
              <a:rPr lang="en-GB" i="1" dirty="0" err="1"/>
              <a:t>Paffaro</a:t>
            </a:r>
            <a:endParaRPr lang="en-GB" i="1" dirty="0"/>
          </a:p>
        </p:txBody>
      </p:sp>
    </p:spTree>
    <p:extLst>
      <p:ext uri="{BB962C8B-B14F-4D97-AF65-F5344CB8AC3E}">
        <p14:creationId xmlns:p14="http://schemas.microsoft.com/office/powerpoint/2010/main" val="14325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1118008"/>
            <a:ext cx="11476382" cy="1815882"/>
          </a:xfrm>
          <a:prstGeom prst="rect">
            <a:avLst/>
          </a:prstGeom>
        </p:spPr>
        <p:txBody>
          <a:bodyPr wrap="square">
            <a:spAutoFit/>
          </a:bodyPr>
          <a:lstStyle/>
          <a:p>
            <a:endParaRPr lang="en-GB" sz="2800" dirty="0"/>
          </a:p>
          <a:p>
            <a:endParaRPr lang="en-GB" sz="2800" dirty="0"/>
          </a:p>
          <a:p>
            <a:endParaRPr lang="en-GB" sz="2800" dirty="0"/>
          </a:p>
          <a:p>
            <a:endParaRPr lang="en-GB" sz="2800" dirty="0"/>
          </a:p>
        </p:txBody>
      </p:sp>
      <p:sp>
        <p:nvSpPr>
          <p:cNvPr id="2" name="Retângulo 1"/>
          <p:cNvSpPr/>
          <p:nvPr/>
        </p:nvSpPr>
        <p:spPr>
          <a:xfrm>
            <a:off x="543339" y="1440528"/>
            <a:ext cx="11039060" cy="3970318"/>
          </a:xfrm>
          <a:prstGeom prst="rect">
            <a:avLst/>
          </a:prstGeom>
        </p:spPr>
        <p:txBody>
          <a:bodyPr wrap="square">
            <a:spAutoFit/>
          </a:bodyPr>
          <a:lstStyle/>
          <a:p>
            <a:pPr algn="just"/>
            <a:r>
              <a:rPr lang="en-GB" sz="2800" dirty="0"/>
              <a:t>If I were to teach a child the beauty of music, I wouldn’t start with a musical score. We would listen together to the most pleasant melodies and I would tell them about the instruments which make the music. Then, amazed with the beauty of music, they themselves would ask me to teach them the mystery of those little black dots written on five lines. Because these little black dots are only tools for the musical production. The experience of beauty must come first.</a:t>
            </a:r>
          </a:p>
          <a:p>
            <a:pPr algn="just"/>
            <a:endParaRPr lang="en-GB" sz="2800" dirty="0"/>
          </a:p>
          <a:p>
            <a:pPr algn="ctr"/>
            <a:r>
              <a:rPr lang="en-GB" sz="2800" dirty="0"/>
              <a:t>- </a:t>
            </a:r>
            <a:r>
              <a:rPr lang="en-GB" sz="2800" dirty="0" err="1"/>
              <a:t>Rubem</a:t>
            </a:r>
            <a:r>
              <a:rPr lang="en-GB" sz="2800" dirty="0"/>
              <a:t> Alves</a:t>
            </a:r>
          </a:p>
        </p:txBody>
      </p:sp>
    </p:spTree>
    <p:extLst>
      <p:ext uri="{BB962C8B-B14F-4D97-AF65-F5344CB8AC3E}">
        <p14:creationId xmlns:p14="http://schemas.microsoft.com/office/powerpoint/2010/main" val="178182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1118008"/>
            <a:ext cx="11476382" cy="1815882"/>
          </a:xfrm>
          <a:prstGeom prst="rect">
            <a:avLst/>
          </a:prstGeom>
        </p:spPr>
        <p:txBody>
          <a:bodyPr wrap="square">
            <a:spAutoFit/>
          </a:bodyPr>
          <a:lstStyle/>
          <a:p>
            <a:endParaRPr lang="en-GB" sz="2800" dirty="0"/>
          </a:p>
          <a:p>
            <a:endParaRPr lang="en-GB" sz="2800" dirty="0"/>
          </a:p>
          <a:p>
            <a:endParaRPr lang="en-GB" sz="2800" dirty="0"/>
          </a:p>
          <a:p>
            <a:endParaRPr lang="en-GB" sz="2800" dirty="0"/>
          </a:p>
        </p:txBody>
      </p:sp>
      <p:sp>
        <p:nvSpPr>
          <p:cNvPr id="3" name="Retângulo 2"/>
          <p:cNvSpPr/>
          <p:nvPr/>
        </p:nvSpPr>
        <p:spPr>
          <a:xfrm>
            <a:off x="1683025" y="2654573"/>
            <a:ext cx="8759687" cy="2677656"/>
          </a:xfrm>
          <a:prstGeom prst="rect">
            <a:avLst/>
          </a:prstGeom>
        </p:spPr>
        <p:txBody>
          <a:bodyPr wrap="square">
            <a:spAutoFit/>
          </a:bodyPr>
          <a:lstStyle/>
          <a:p>
            <a:pPr algn="ctr"/>
            <a:r>
              <a:rPr lang="en-GB" sz="2800" dirty="0"/>
              <a:t>Email:</a:t>
            </a:r>
            <a:r>
              <a:rPr lang="en-GB" sz="2800" dirty="0">
                <a:solidFill>
                  <a:schemeClr val="accent1">
                    <a:lumMod val="50000"/>
                  </a:schemeClr>
                </a:solidFill>
              </a:rPr>
              <a:t> </a:t>
            </a:r>
            <a:r>
              <a:rPr lang="en-GB" sz="2800" dirty="0">
                <a:solidFill>
                  <a:schemeClr val="accent1">
                    <a:lumMod val="50000"/>
                  </a:schemeClr>
                </a:solidFill>
                <a:hlinkClick r:id="rId2"/>
              </a:rPr>
              <a:t>malusciamarelli@gmail.com</a:t>
            </a:r>
            <a:endParaRPr lang="en-GB" sz="2800" dirty="0">
              <a:solidFill>
                <a:schemeClr val="accent1">
                  <a:lumMod val="50000"/>
                </a:schemeClr>
              </a:solidFill>
            </a:endParaRPr>
          </a:p>
          <a:p>
            <a:pPr algn="ctr"/>
            <a:endParaRPr lang="en-GB" sz="2800" dirty="0">
              <a:solidFill>
                <a:schemeClr val="accent1">
                  <a:lumMod val="50000"/>
                </a:schemeClr>
              </a:solidFill>
            </a:endParaRPr>
          </a:p>
          <a:p>
            <a:pPr algn="ctr"/>
            <a:r>
              <a:rPr lang="en-GB" sz="2800" dirty="0"/>
              <a:t>Website:</a:t>
            </a:r>
            <a:r>
              <a:rPr lang="en-GB" sz="2800" dirty="0">
                <a:solidFill>
                  <a:schemeClr val="accent1">
                    <a:lumMod val="50000"/>
                  </a:schemeClr>
                </a:solidFill>
              </a:rPr>
              <a:t> </a:t>
            </a:r>
            <a:r>
              <a:rPr lang="en-GB" sz="2800" dirty="0">
                <a:solidFill>
                  <a:schemeClr val="accent1">
                    <a:lumMod val="50000"/>
                  </a:schemeClr>
                </a:solidFill>
                <a:hlinkClick r:id="rId3"/>
              </a:rPr>
              <a:t>www.malusciamarelli.weebly.com</a:t>
            </a:r>
            <a:endParaRPr lang="en-GB" sz="2800" dirty="0">
              <a:solidFill>
                <a:schemeClr val="accent1">
                  <a:lumMod val="50000"/>
                </a:schemeClr>
              </a:solidFill>
            </a:endParaRPr>
          </a:p>
          <a:p>
            <a:pPr algn="ctr"/>
            <a:endParaRPr lang="en-GB" sz="2800" dirty="0">
              <a:solidFill>
                <a:schemeClr val="accent1">
                  <a:lumMod val="50000"/>
                </a:schemeClr>
              </a:solidFill>
            </a:endParaRPr>
          </a:p>
          <a:p>
            <a:pPr algn="ctr"/>
            <a:endParaRPr lang="en-GB" sz="2800" dirty="0">
              <a:solidFill>
                <a:schemeClr val="accent1">
                  <a:lumMod val="50000"/>
                </a:schemeClr>
              </a:solidFill>
            </a:endParaRPr>
          </a:p>
          <a:p>
            <a:pPr algn="ctr"/>
            <a:r>
              <a:rPr lang="en-GB" sz="2800" dirty="0"/>
              <a:t>The C Group: </a:t>
            </a:r>
            <a:r>
              <a:rPr lang="en-GB" sz="2800" dirty="0">
                <a:solidFill>
                  <a:schemeClr val="accent1">
                    <a:lumMod val="50000"/>
                  </a:schemeClr>
                </a:solidFill>
                <a:hlinkClick r:id="rId4"/>
              </a:rPr>
              <a:t>www.thecreativitygroup.weebly.com</a:t>
            </a:r>
            <a:endParaRPr lang="en-GB" sz="2800" dirty="0">
              <a:solidFill>
                <a:schemeClr val="accent1">
                  <a:lumMod val="50000"/>
                </a:schemeClr>
              </a:solidFill>
            </a:endParaRPr>
          </a:p>
        </p:txBody>
      </p:sp>
      <p:sp>
        <p:nvSpPr>
          <p:cNvPr id="4" name="Retângulo 3"/>
          <p:cNvSpPr/>
          <p:nvPr/>
        </p:nvSpPr>
        <p:spPr>
          <a:xfrm>
            <a:off x="4605671" y="1194651"/>
            <a:ext cx="3351720" cy="830997"/>
          </a:xfrm>
          <a:prstGeom prst="rect">
            <a:avLst/>
          </a:prstGeom>
        </p:spPr>
        <p:txBody>
          <a:bodyPr wrap="square">
            <a:spAutoFit/>
          </a:bodyPr>
          <a:lstStyle/>
          <a:p>
            <a:r>
              <a:rPr lang="en-GB" sz="4800" b="1" dirty="0">
                <a:effectLst>
                  <a:outerShdw blurRad="38100" dist="38100" dir="2700000" algn="tl">
                    <a:srgbClr val="000000">
                      <a:alpha val="43137"/>
                    </a:srgbClr>
                  </a:outerShdw>
                </a:effectLst>
              </a:rPr>
              <a:t>Thank you!</a:t>
            </a:r>
            <a:endParaRPr lang="en-GB" sz="4800" dirty="0"/>
          </a:p>
        </p:txBody>
      </p:sp>
      <p:pic>
        <p:nvPicPr>
          <p:cNvPr id="8" name="Picture 4"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5934" y="4989584"/>
            <a:ext cx="13811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1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378938"/>
            <a:ext cx="9144000" cy="978798"/>
          </a:xfrm>
        </p:spPr>
        <p:txBody>
          <a:bodyPr>
            <a:normAutofit/>
          </a:bodyPr>
          <a:lstStyle/>
          <a:p>
            <a:r>
              <a:rPr lang="en-GB" sz="4800" b="1" dirty="0">
                <a:effectLst>
                  <a:outerShdw blurRad="38100" dist="38100" dir="2700000" algn="tl">
                    <a:srgbClr val="000000">
                      <a:alpha val="43137"/>
                    </a:srgbClr>
                  </a:outerShdw>
                </a:effectLst>
              </a:rPr>
              <a:t>Clarice </a:t>
            </a:r>
            <a:r>
              <a:rPr lang="en-GB" sz="4800" b="1" dirty="0" err="1">
                <a:effectLst>
                  <a:outerShdw blurRad="38100" dist="38100" dir="2700000" algn="tl">
                    <a:srgbClr val="000000">
                      <a:alpha val="43137"/>
                    </a:srgbClr>
                  </a:outerShdw>
                </a:effectLst>
              </a:rPr>
              <a:t>Lispector’s</a:t>
            </a:r>
            <a:r>
              <a:rPr lang="en-GB" sz="4800" b="1" dirty="0">
                <a:effectLst>
                  <a:outerShdw blurRad="38100" dist="38100" dir="2700000" algn="tl">
                    <a:srgbClr val="000000">
                      <a:alpha val="43137"/>
                    </a:srgbClr>
                  </a:outerShdw>
                </a:effectLst>
              </a:rPr>
              <a:t> Writing by Ear</a:t>
            </a:r>
            <a:endParaRPr lang="en-GB" sz="4800" dirty="0"/>
          </a:p>
        </p:txBody>
      </p:sp>
      <p:sp>
        <p:nvSpPr>
          <p:cNvPr id="3" name="Subtítulo 2"/>
          <p:cNvSpPr>
            <a:spLocks noGrp="1"/>
          </p:cNvSpPr>
          <p:nvPr>
            <p:ph type="subTitle" idx="1"/>
          </p:nvPr>
        </p:nvSpPr>
        <p:spPr>
          <a:xfrm>
            <a:off x="443947" y="5282840"/>
            <a:ext cx="11304105" cy="969962"/>
          </a:xfrm>
        </p:spPr>
        <p:txBody>
          <a:bodyPr>
            <a:normAutofit lnSpcReduction="10000"/>
          </a:bodyPr>
          <a:lstStyle/>
          <a:p>
            <a:r>
              <a:rPr lang="en-GB" sz="2800" i="1" dirty="0"/>
              <a:t>The question is: how do I write? I can verify that I write by ear.</a:t>
            </a:r>
          </a:p>
          <a:p>
            <a:r>
              <a:rPr lang="en-GB" sz="2800" i="1" dirty="0"/>
              <a:t>(The Hour of the Start)</a:t>
            </a:r>
          </a:p>
          <a:p>
            <a:endParaRPr lang="en-GB" dirty="0"/>
          </a:p>
        </p:txBody>
      </p:sp>
      <p:pic>
        <p:nvPicPr>
          <p:cNvPr id="1026" name="Picture 2" descr="http://yeseniavargas.com/wp-content/uploads/2012/06/beawri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655" y="1517453"/>
            <a:ext cx="6938745" cy="3605669"/>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3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8416" y="498806"/>
            <a:ext cx="11608906" cy="969962"/>
          </a:xfrm>
        </p:spPr>
        <p:txBody>
          <a:bodyPr>
            <a:normAutofit/>
          </a:bodyPr>
          <a:lstStyle/>
          <a:p>
            <a:r>
              <a:rPr lang="en-GB" sz="2800" b="1" i="1" dirty="0"/>
              <a:t>Writing by Ear</a:t>
            </a:r>
            <a:r>
              <a:rPr lang="en-GB" sz="2800" dirty="0"/>
              <a:t>: a connection between written words and the sense of hearing.</a:t>
            </a:r>
          </a:p>
        </p:txBody>
      </p:sp>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Subtítulo 2"/>
          <p:cNvSpPr txBox="1">
            <a:spLocks/>
          </p:cNvSpPr>
          <p:nvPr/>
        </p:nvSpPr>
        <p:spPr>
          <a:xfrm>
            <a:off x="258416" y="1468767"/>
            <a:ext cx="11608906" cy="48922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GB" sz="2800" i="1" dirty="0"/>
              <a:t>Angela is the vibrating quake of a tense harp string that has been plucked: she remains in the air still, speaking to herself, speaking – until the vibration dies out, spreading in foam on the sands. Then – silence and stars. (A Breath of Life)</a:t>
            </a:r>
          </a:p>
          <a:p>
            <a:pPr algn="just"/>
            <a:endParaRPr lang="en-GB" sz="2800" i="1" dirty="0"/>
          </a:p>
          <a:p>
            <a:pPr marL="457200" indent="-457200" algn="just">
              <a:buFont typeface="Arial" panose="020B0604020202020204" pitchFamily="34" charset="0"/>
              <a:buChar char="•"/>
            </a:pPr>
            <a:r>
              <a:rPr lang="en-GB" sz="2800" i="1" dirty="0" err="1"/>
              <a:t>Macabea</a:t>
            </a:r>
            <a:r>
              <a:rPr lang="en-GB" sz="2800" i="1" dirty="0"/>
              <a:t> is dead. The bells were ringing without making any sound. I now understand this story. She is the imminence in those bells, pealing softly. (The Hour of the Star)</a:t>
            </a:r>
          </a:p>
          <a:p>
            <a:pPr algn="just"/>
            <a:endParaRPr lang="en-GB" sz="2800" i="1" dirty="0"/>
          </a:p>
          <a:p>
            <a:pPr marL="457200" indent="-457200" algn="just">
              <a:buFont typeface="Arial" panose="020B0604020202020204" pitchFamily="34" charset="0"/>
              <a:buChar char="•"/>
            </a:pPr>
            <a:r>
              <a:rPr lang="en-GB" sz="2800" i="1" dirty="0"/>
              <a:t>The words are sounds transfused with shadows that intersect unevenly, stalactites, woven lace, transposed organ music. I can scarcely invoke the words to describe this pattern, vibrant and rich, morbid and obscure, its counterpoint the deep bass of sorrow. Allegro con brio. (The Hour of the Star)</a:t>
            </a:r>
          </a:p>
        </p:txBody>
      </p:sp>
    </p:spTree>
    <p:extLst>
      <p:ext uri="{BB962C8B-B14F-4D97-AF65-F5344CB8AC3E}">
        <p14:creationId xmlns:p14="http://schemas.microsoft.com/office/powerpoint/2010/main" val="19659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1118008"/>
            <a:ext cx="11476382" cy="6124754"/>
          </a:xfrm>
          <a:prstGeom prst="rect">
            <a:avLst/>
          </a:prstGeom>
        </p:spPr>
        <p:txBody>
          <a:bodyPr wrap="square">
            <a:spAutoFit/>
          </a:bodyPr>
          <a:lstStyle/>
          <a:p>
            <a:pPr marL="457200" indent="-457200">
              <a:buFont typeface="Arial" panose="020B0604020202020204" pitchFamily="34" charset="0"/>
              <a:buChar char="•"/>
            </a:pPr>
            <a:r>
              <a:rPr lang="en-GB" sz="2800" b="1" dirty="0"/>
              <a:t>Clarice </a:t>
            </a:r>
            <a:r>
              <a:rPr lang="en-GB" sz="2800" b="1" dirty="0" err="1"/>
              <a:t>Lispector’s</a:t>
            </a:r>
            <a:r>
              <a:rPr lang="en-GB" sz="2800" b="1" dirty="0"/>
              <a:t> Writing by Ear for the Creative Writing Classroom</a:t>
            </a:r>
            <a:endParaRPr lang="en-GB" sz="2800" dirty="0"/>
          </a:p>
          <a:p>
            <a:pPr marL="457200" indent="-457200">
              <a:buFont typeface="Arial" panose="020B0604020202020204" pitchFamily="34" charset="0"/>
              <a:buChar char="•"/>
            </a:pPr>
            <a:endParaRPr lang="en-GB" sz="2800" dirty="0"/>
          </a:p>
          <a:p>
            <a:r>
              <a:rPr lang="en-GB" sz="2800" i="1" dirty="0"/>
              <a:t>The ETAS (English Teachers Association, Switzerland) Journal, </a:t>
            </a:r>
            <a:r>
              <a:rPr lang="en-GB" sz="2800" dirty="0"/>
              <a:t>Volume 31, no. 2, pp. 40-41, 2014.</a:t>
            </a:r>
          </a:p>
          <a:p>
            <a:endParaRPr lang="en-GB" sz="2800" dirty="0"/>
          </a:p>
          <a:p>
            <a:endParaRPr lang="en-GB" sz="2800" dirty="0"/>
          </a:p>
          <a:p>
            <a:pPr marL="457200" indent="-457200">
              <a:buFont typeface="Arial" panose="020B0604020202020204" pitchFamily="34" charset="0"/>
              <a:buChar char="•"/>
            </a:pPr>
            <a:r>
              <a:rPr lang="en-GB" sz="2800" b="1" dirty="0"/>
              <a:t>The Music of Words upon Words</a:t>
            </a:r>
          </a:p>
          <a:p>
            <a:endParaRPr lang="en-GB" sz="2800" b="1" dirty="0"/>
          </a:p>
          <a:p>
            <a:r>
              <a:rPr lang="en-GB" sz="2800" i="1" dirty="0" err="1"/>
              <a:t>iTDi</a:t>
            </a:r>
            <a:r>
              <a:rPr lang="en-GB" sz="2800" i="1" dirty="0"/>
              <a:t> Blog, </a:t>
            </a:r>
            <a:r>
              <a:rPr lang="en-GB" sz="2800" dirty="0"/>
              <a:t>Available at </a:t>
            </a:r>
            <a:r>
              <a:rPr lang="en-GB" sz="2800" dirty="0">
                <a:hlinkClick r:id="rId2"/>
              </a:rPr>
              <a:t>http://itdi.pro/blog/2014/04/18/the-creative-writing-issue-malu/</a:t>
            </a:r>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6236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1118008"/>
            <a:ext cx="11476382" cy="1815882"/>
          </a:xfrm>
          <a:prstGeom prst="rect">
            <a:avLst/>
          </a:prstGeom>
        </p:spPr>
        <p:txBody>
          <a:bodyPr wrap="square">
            <a:spAutoFit/>
          </a:bodyPr>
          <a:lstStyle/>
          <a:p>
            <a:endParaRPr lang="en-GB" sz="2800" dirty="0"/>
          </a:p>
          <a:p>
            <a:endParaRPr lang="en-GB" sz="2800" dirty="0"/>
          </a:p>
          <a:p>
            <a:endParaRPr lang="en-GB" sz="2800" dirty="0"/>
          </a:p>
          <a:p>
            <a:endParaRPr lang="en-GB" sz="2800" dirty="0"/>
          </a:p>
        </p:txBody>
      </p:sp>
      <p:sp>
        <p:nvSpPr>
          <p:cNvPr id="2" name="Retângulo 1"/>
          <p:cNvSpPr/>
          <p:nvPr/>
        </p:nvSpPr>
        <p:spPr>
          <a:xfrm>
            <a:off x="543340" y="794197"/>
            <a:ext cx="11184834" cy="5262979"/>
          </a:xfrm>
          <a:prstGeom prst="rect">
            <a:avLst/>
          </a:prstGeom>
        </p:spPr>
        <p:txBody>
          <a:bodyPr wrap="square">
            <a:spAutoFit/>
          </a:bodyPr>
          <a:lstStyle/>
          <a:p>
            <a:pPr marL="457200" indent="-457200" algn="just">
              <a:buFont typeface="Arial" panose="020B0604020202020204" pitchFamily="34" charset="0"/>
              <a:buChar char="•"/>
            </a:pPr>
            <a:r>
              <a:rPr lang="en-GB" sz="2800" dirty="0"/>
              <a:t>Listen to sounds and write</a:t>
            </a:r>
          </a:p>
          <a:p>
            <a:pPr marL="457200" indent="-457200" algn="just">
              <a:buFont typeface="Arial" panose="020B0604020202020204" pitchFamily="34" charset="0"/>
              <a:buChar char="•"/>
            </a:pPr>
            <a:r>
              <a:rPr lang="en-GB" sz="2800" dirty="0"/>
              <a:t>Feel the emotions provoked by sounds and write </a:t>
            </a:r>
          </a:p>
          <a:p>
            <a:pPr marL="457200" indent="-457200" algn="just">
              <a:buFont typeface="Arial" panose="020B0604020202020204" pitchFamily="34" charset="0"/>
              <a:buChar char="•"/>
            </a:pPr>
            <a:r>
              <a:rPr lang="en-GB" sz="2800" dirty="0"/>
              <a:t>Remember something when you listen to sounds and write</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endParaRPr lang="en-GB" sz="2800" dirty="0"/>
          </a:p>
          <a:p>
            <a:r>
              <a:rPr lang="en-GB" sz="2800" b="1" dirty="0"/>
              <a:t>The Sounds of Writing</a:t>
            </a:r>
            <a:r>
              <a:rPr lang="en-GB" sz="2800" dirty="0"/>
              <a:t>:</a:t>
            </a:r>
          </a:p>
          <a:p>
            <a:pPr marL="457200" indent="-457200">
              <a:buFont typeface="Arial" panose="020B0604020202020204" pitchFamily="34" charset="0"/>
              <a:buChar char="•"/>
            </a:pPr>
            <a:r>
              <a:rPr lang="en-GB" sz="2800" dirty="0"/>
              <a:t>Hear sounds and write words</a:t>
            </a:r>
          </a:p>
          <a:p>
            <a:pPr marL="457200" indent="-457200" algn="just">
              <a:buFont typeface="Arial" panose="020B0604020202020204" pitchFamily="34" charset="0"/>
              <a:buChar char="•"/>
            </a:pPr>
            <a:r>
              <a:rPr lang="en-GB" sz="2800" dirty="0"/>
              <a:t>Acoustic properties of writing, present at the moment of creation</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endParaRPr lang="en-GB" sz="2800" dirty="0"/>
          </a:p>
          <a:p>
            <a:pPr algn="just"/>
            <a:r>
              <a:rPr lang="en-GB" sz="2800" i="1" dirty="0"/>
              <a:t>The Joy of Phonetics and Accents, Louis </a:t>
            </a:r>
            <a:r>
              <a:rPr lang="en-GB" sz="2800" i="1" dirty="0" err="1"/>
              <a:t>Colaianni</a:t>
            </a:r>
            <a:endParaRPr lang="en-GB" sz="2800" i="1" dirty="0"/>
          </a:p>
          <a:p>
            <a:pPr marL="457200" indent="-457200" algn="just">
              <a:buFont typeface="Arial" panose="020B0604020202020204" pitchFamily="34" charset="0"/>
              <a:buChar char="•"/>
            </a:pPr>
            <a:endParaRPr lang="en-GB" sz="2800" dirty="0"/>
          </a:p>
        </p:txBody>
      </p:sp>
    </p:spTree>
    <p:extLst>
      <p:ext uri="{BB962C8B-B14F-4D97-AF65-F5344CB8AC3E}">
        <p14:creationId xmlns:p14="http://schemas.microsoft.com/office/powerpoint/2010/main" val="21082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324678" y="559067"/>
            <a:ext cx="11476382" cy="6124754"/>
          </a:xfrm>
          <a:prstGeom prst="rect">
            <a:avLst/>
          </a:prstGeom>
        </p:spPr>
        <p:txBody>
          <a:bodyPr wrap="square">
            <a:spAutoFit/>
          </a:bodyPr>
          <a:lstStyle/>
          <a:p>
            <a:pPr algn="just"/>
            <a:r>
              <a:rPr lang="en-GB" sz="2800" dirty="0"/>
              <a:t>Focus?</a:t>
            </a:r>
          </a:p>
          <a:p>
            <a:pPr algn="just"/>
            <a:endParaRPr lang="en-GB" sz="2800" dirty="0"/>
          </a:p>
          <a:p>
            <a:pPr marL="457200" indent="-457200" algn="just">
              <a:buFont typeface="Wingdings" panose="05000000000000000000" pitchFamily="2" charset="2"/>
              <a:buChar char="Ø"/>
            </a:pPr>
            <a:r>
              <a:rPr lang="en-GB" sz="2800" dirty="0"/>
              <a:t>Technology can be good sometimes, but it contributes to distraction and encourages multitasking.</a:t>
            </a:r>
          </a:p>
          <a:p>
            <a:pPr algn="just"/>
            <a:endParaRPr lang="en-GB" sz="2800" dirty="0"/>
          </a:p>
          <a:p>
            <a:pPr marL="457200" indent="-457200" algn="just">
              <a:buFont typeface="Wingdings" panose="05000000000000000000" pitchFamily="2" charset="2"/>
              <a:buChar char="Ø"/>
            </a:pPr>
            <a:r>
              <a:rPr lang="en-GB" sz="2800" dirty="0"/>
              <a:t>Multitasking is an illusion - the brain performs activities in series</a:t>
            </a:r>
          </a:p>
          <a:p>
            <a:pPr algn="just"/>
            <a:endParaRPr lang="en-GB" sz="2800" dirty="0"/>
          </a:p>
          <a:p>
            <a:pPr marL="457200" indent="-457200" algn="just">
              <a:buFont typeface="Wingdings" panose="05000000000000000000" pitchFamily="2" charset="2"/>
              <a:buChar char="Ø"/>
            </a:pPr>
            <a:r>
              <a:rPr lang="en-GB" sz="2800" dirty="0"/>
              <a:t>Environment </a:t>
            </a:r>
            <a:r>
              <a:rPr lang="en-GB" sz="2800" dirty="0">
                <a:sym typeface="Wingdings" panose="05000000000000000000" pitchFamily="2" charset="2"/>
              </a:rPr>
              <a:t> Attention Deficit Trait:</a:t>
            </a:r>
          </a:p>
          <a:p>
            <a:pPr marL="457200" indent="-457200" algn="just">
              <a:buFont typeface="Wingdings" panose="05000000000000000000" pitchFamily="2" charset="2"/>
              <a:buChar char="Ø"/>
            </a:pPr>
            <a:endParaRPr lang="en-GB" sz="2800" dirty="0">
              <a:sym typeface="Wingdings" panose="05000000000000000000" pitchFamily="2" charset="2"/>
            </a:endParaRPr>
          </a:p>
          <a:p>
            <a:pPr marL="457200" indent="-457200" algn="just">
              <a:buFont typeface="Arial" panose="020B0604020202020204" pitchFamily="34" charset="0"/>
              <a:buChar char="•"/>
            </a:pPr>
            <a:r>
              <a:rPr lang="en-GB" sz="2800" dirty="0">
                <a:sym typeface="Wingdings" panose="05000000000000000000" pitchFamily="2" charset="2"/>
              </a:rPr>
              <a:t>Impairs critical and creative thinking</a:t>
            </a:r>
          </a:p>
          <a:p>
            <a:pPr marL="457200" indent="-457200" algn="just">
              <a:buFont typeface="Arial" panose="020B0604020202020204" pitchFamily="34" charset="0"/>
              <a:buChar char="•"/>
            </a:pPr>
            <a:r>
              <a:rPr lang="en-GB" sz="2800" dirty="0">
                <a:sym typeface="Wingdings" panose="05000000000000000000" pitchFamily="2" charset="2"/>
              </a:rPr>
              <a:t>Lose perspective</a:t>
            </a:r>
          </a:p>
          <a:p>
            <a:pPr marL="457200" indent="-457200" algn="just">
              <a:buFont typeface="Arial" panose="020B0604020202020204" pitchFamily="34" charset="0"/>
              <a:buChar char="•"/>
            </a:pPr>
            <a:r>
              <a:rPr lang="en-GB" sz="2800" dirty="0">
                <a:sym typeface="Wingdings" panose="05000000000000000000" pitchFamily="2" charset="2"/>
              </a:rPr>
              <a:t>Unable to pay attention and focus</a:t>
            </a:r>
            <a:r>
              <a:rPr lang="en-GB" sz="2800" dirty="0"/>
              <a:t> </a:t>
            </a:r>
          </a:p>
          <a:p>
            <a:pPr marL="457200" indent="-457200" algn="just">
              <a:buFont typeface="Arial" panose="020B0604020202020204" pitchFamily="34" charset="0"/>
              <a:buChar char="•"/>
            </a:pPr>
            <a:endParaRPr lang="en-GB" sz="2800" i="1" dirty="0"/>
          </a:p>
          <a:p>
            <a:pPr algn="just"/>
            <a:r>
              <a:rPr lang="en-GB" sz="2800" i="1" dirty="0"/>
              <a:t>(Dr Richard Chambers, Monash University)</a:t>
            </a:r>
          </a:p>
        </p:txBody>
      </p:sp>
    </p:spTree>
    <p:extLst>
      <p:ext uri="{BB962C8B-B14F-4D97-AF65-F5344CB8AC3E}">
        <p14:creationId xmlns:p14="http://schemas.microsoft.com/office/powerpoint/2010/main" val="419525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tângulo 6"/>
          <p:cNvSpPr/>
          <p:nvPr/>
        </p:nvSpPr>
        <p:spPr>
          <a:xfrm>
            <a:off x="543340" y="1118008"/>
            <a:ext cx="11476382" cy="1815882"/>
          </a:xfrm>
          <a:prstGeom prst="rect">
            <a:avLst/>
          </a:prstGeom>
        </p:spPr>
        <p:txBody>
          <a:bodyPr wrap="square">
            <a:spAutoFit/>
          </a:bodyPr>
          <a:lstStyle/>
          <a:p>
            <a:endParaRPr lang="en-GB" sz="2800" dirty="0"/>
          </a:p>
          <a:p>
            <a:endParaRPr lang="en-GB" sz="2800" dirty="0"/>
          </a:p>
          <a:p>
            <a:endParaRPr lang="en-GB" sz="2800" dirty="0"/>
          </a:p>
          <a:p>
            <a:endParaRPr lang="en-GB" sz="2800" dirty="0"/>
          </a:p>
        </p:txBody>
      </p:sp>
      <p:sp>
        <p:nvSpPr>
          <p:cNvPr id="2" name="Retângulo 1"/>
          <p:cNvSpPr/>
          <p:nvPr/>
        </p:nvSpPr>
        <p:spPr>
          <a:xfrm>
            <a:off x="647240" y="440599"/>
            <a:ext cx="10617108" cy="646331"/>
          </a:xfrm>
          <a:prstGeom prst="rect">
            <a:avLst/>
          </a:prstGeom>
        </p:spPr>
        <p:txBody>
          <a:bodyPr wrap="square">
            <a:spAutoFit/>
          </a:bodyPr>
          <a:lstStyle/>
          <a:p>
            <a:r>
              <a:rPr lang="en-GB" sz="3600" b="1" dirty="0">
                <a:effectLst>
                  <a:outerShdw blurRad="38100" dist="38100" dir="2700000" algn="tl">
                    <a:srgbClr val="000000">
                      <a:alpha val="43137"/>
                    </a:srgbClr>
                  </a:outerShdw>
                </a:effectLst>
              </a:rPr>
              <a:t>Activity 1: </a:t>
            </a:r>
            <a:r>
              <a:rPr lang="en-GB" sz="3600" b="1" i="1" dirty="0">
                <a:effectLst>
                  <a:outerShdw blurRad="38100" dist="38100" dir="2700000" algn="tl">
                    <a:srgbClr val="000000">
                      <a:alpha val="43137"/>
                    </a:srgbClr>
                  </a:outerShdw>
                </a:effectLst>
              </a:rPr>
              <a:t>The Sounds of Writing</a:t>
            </a:r>
            <a:endParaRPr lang="en-GB" sz="3600" i="1" dirty="0"/>
          </a:p>
        </p:txBody>
      </p:sp>
      <p:sp>
        <p:nvSpPr>
          <p:cNvPr id="3" name="Retângulo 2"/>
          <p:cNvSpPr/>
          <p:nvPr/>
        </p:nvSpPr>
        <p:spPr>
          <a:xfrm>
            <a:off x="543340" y="1656617"/>
            <a:ext cx="10617108" cy="3385542"/>
          </a:xfrm>
          <a:prstGeom prst="rect">
            <a:avLst/>
          </a:prstGeom>
        </p:spPr>
        <p:txBody>
          <a:bodyPr wrap="square">
            <a:spAutoFit/>
          </a:bodyPr>
          <a:lstStyle/>
          <a:p>
            <a:pPr lvl="0"/>
            <a:r>
              <a:rPr lang="en-GB" sz="2800" dirty="0"/>
              <a:t>1. Choose a book from the library. </a:t>
            </a:r>
          </a:p>
          <a:p>
            <a:pPr lvl="0"/>
            <a:r>
              <a:rPr lang="en-GB" sz="2800" dirty="0"/>
              <a:t>2. Open on a random page.</a:t>
            </a:r>
          </a:p>
          <a:p>
            <a:pPr lvl="0"/>
            <a:r>
              <a:rPr lang="en-GB" sz="2800" dirty="0"/>
              <a:t>3. Read the page and choose one sentence.</a:t>
            </a:r>
          </a:p>
          <a:p>
            <a:pPr lvl="0"/>
            <a:r>
              <a:rPr lang="en-GB" sz="2800" dirty="0"/>
              <a:t>4. Write it down but do not show anyone.</a:t>
            </a:r>
          </a:p>
          <a:p>
            <a:pPr lvl="0"/>
            <a:r>
              <a:rPr lang="en-GB" sz="2800" dirty="0"/>
              <a:t>5. Choose one word to start a sentence. </a:t>
            </a:r>
          </a:p>
          <a:p>
            <a:pPr lvl="0"/>
            <a:r>
              <a:rPr lang="en-GB" sz="2800" dirty="0"/>
              <a:t>6. Write the word on 5 slips of paper </a:t>
            </a:r>
          </a:p>
          <a:p>
            <a:pPr lvl="0"/>
            <a:r>
              <a:rPr lang="en-GB" sz="2800" dirty="0"/>
              <a:t>(different colours).</a:t>
            </a:r>
          </a:p>
          <a:p>
            <a:endParaRPr lang="en-GB"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765" y="2964968"/>
            <a:ext cx="4194320" cy="3381237"/>
          </a:xfrm>
          <a:prstGeom prst="rect">
            <a:avLst/>
          </a:prstGeom>
        </p:spPr>
      </p:pic>
    </p:spTree>
    <p:extLst>
      <p:ext uri="{BB962C8B-B14F-4D97-AF65-F5344CB8AC3E}">
        <p14:creationId xmlns:p14="http://schemas.microsoft.com/office/powerpoint/2010/main" val="35587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CaixaDeTexto 1"/>
          <p:cNvSpPr txBox="1"/>
          <p:nvPr/>
        </p:nvSpPr>
        <p:spPr>
          <a:xfrm>
            <a:off x="430695" y="907490"/>
            <a:ext cx="11264348" cy="5109091"/>
          </a:xfrm>
          <a:prstGeom prst="rect">
            <a:avLst/>
          </a:prstGeom>
          <a:noFill/>
        </p:spPr>
        <p:txBody>
          <a:bodyPr wrap="square" rtlCol="0">
            <a:spAutoFit/>
          </a:bodyPr>
          <a:lstStyle/>
          <a:p>
            <a:pPr lvl="0" algn="just"/>
            <a:r>
              <a:rPr lang="en-GB" sz="2800" dirty="0"/>
              <a:t>7. Listen to these songs and write a short sentence with what you feel when you listen to them:</a:t>
            </a:r>
          </a:p>
          <a:p>
            <a:pPr lvl="0" algn="just"/>
            <a:endParaRPr lang="en-GB" sz="2800" dirty="0"/>
          </a:p>
          <a:p>
            <a:pPr lvl="0" algn="just"/>
            <a:r>
              <a:rPr lang="en-GB" sz="2800" dirty="0"/>
              <a:t>	a) </a:t>
            </a:r>
            <a:r>
              <a:rPr lang="en-GB" sz="2800" i="1" dirty="0"/>
              <a:t>Green</a:t>
            </a:r>
            <a:r>
              <a:rPr lang="en-GB" sz="2800" dirty="0"/>
              <a:t> – World of Stone, Blackmore’s Night</a:t>
            </a:r>
          </a:p>
          <a:p>
            <a:pPr lvl="0" algn="just"/>
            <a:r>
              <a:rPr lang="en-GB" sz="2800" dirty="0"/>
              <a:t>	b) </a:t>
            </a:r>
            <a:r>
              <a:rPr lang="en-GB" sz="2800" i="1" dirty="0"/>
              <a:t>Red</a:t>
            </a:r>
            <a:r>
              <a:rPr lang="en-GB" sz="2800" dirty="0"/>
              <a:t> – You’re </a:t>
            </a:r>
            <a:r>
              <a:rPr lang="en-GB" sz="2800" dirty="0" err="1"/>
              <a:t>gonna</a:t>
            </a:r>
            <a:r>
              <a:rPr lang="en-GB" sz="2800" dirty="0"/>
              <a:t> break my heart again, </a:t>
            </a:r>
            <a:r>
              <a:rPr lang="en-GB" sz="2800" dirty="0" err="1"/>
              <a:t>Whitesnake</a:t>
            </a:r>
            <a:endParaRPr lang="en-GB" sz="2800" dirty="0"/>
          </a:p>
          <a:p>
            <a:pPr lvl="0" algn="just"/>
            <a:r>
              <a:rPr lang="en-GB" sz="2800" dirty="0"/>
              <a:t>	c) </a:t>
            </a:r>
            <a:r>
              <a:rPr lang="en-GB" sz="2800" i="1" dirty="0"/>
              <a:t>Orange</a:t>
            </a:r>
            <a:r>
              <a:rPr lang="en-GB" sz="2800" dirty="0"/>
              <a:t> – Ninth Symphony, Beethoven</a:t>
            </a:r>
          </a:p>
          <a:p>
            <a:pPr lvl="0" algn="just"/>
            <a:r>
              <a:rPr lang="en-GB" sz="2800" dirty="0"/>
              <a:t>	d) </a:t>
            </a:r>
            <a:r>
              <a:rPr lang="en-GB" sz="2800" i="1" dirty="0"/>
              <a:t>White</a:t>
            </a:r>
            <a:r>
              <a:rPr lang="en-GB" sz="2800" dirty="0"/>
              <a:t> – Everything, Michael </a:t>
            </a:r>
            <a:r>
              <a:rPr lang="en-GB" sz="2800" dirty="0" err="1"/>
              <a:t>Buble</a:t>
            </a:r>
            <a:endParaRPr lang="en-GB" sz="2800" dirty="0"/>
          </a:p>
          <a:p>
            <a:pPr lvl="0" algn="just"/>
            <a:r>
              <a:rPr lang="en-GB" sz="2800" dirty="0"/>
              <a:t>	e) </a:t>
            </a:r>
            <a:r>
              <a:rPr lang="en-GB" sz="2800" i="1" dirty="0"/>
              <a:t>Blue</a:t>
            </a:r>
            <a:r>
              <a:rPr lang="en-GB" sz="2800" dirty="0"/>
              <a:t> – On Nemo </a:t>
            </a:r>
            <a:r>
              <a:rPr lang="en-GB" sz="2800" dirty="0" err="1"/>
              <a:t>Bhagavate</a:t>
            </a:r>
            <a:r>
              <a:rPr lang="en-GB" sz="2800" dirty="0"/>
              <a:t>, Deva </a:t>
            </a:r>
            <a:r>
              <a:rPr lang="en-GB" sz="2800" dirty="0" err="1"/>
              <a:t>Premal</a:t>
            </a:r>
            <a:endParaRPr lang="en-GB" sz="2800" dirty="0"/>
          </a:p>
          <a:p>
            <a:pPr lvl="0" algn="just"/>
            <a:endParaRPr lang="en-GB" sz="2800" dirty="0"/>
          </a:p>
          <a:p>
            <a:pPr lvl="0" algn="just"/>
            <a:r>
              <a:rPr lang="en-GB" sz="2800" dirty="0"/>
              <a:t>8. Put all the strips together and face them down.</a:t>
            </a:r>
          </a:p>
          <a:p>
            <a:pPr lvl="0" algn="just"/>
            <a:r>
              <a:rPr lang="en-GB" sz="2800" dirty="0"/>
              <a:t>9. Get the students collect 5 strips back  - any colours.</a:t>
            </a:r>
          </a:p>
          <a:p>
            <a:pPr algn="just"/>
            <a:endParaRPr lang="en-GB" dirty="0"/>
          </a:p>
        </p:txBody>
      </p:sp>
    </p:spTree>
    <p:extLst>
      <p:ext uri="{BB962C8B-B14F-4D97-AF65-F5344CB8AC3E}">
        <p14:creationId xmlns:p14="http://schemas.microsoft.com/office/powerpoint/2010/main" val="22736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6017" y="132522"/>
            <a:ext cx="11913705" cy="658633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93700"/>
            <a:ext cx="8128000" cy="6070600"/>
          </a:xfrm>
          <a:prstGeom prst="rect">
            <a:avLst/>
          </a:prstGeom>
        </p:spPr>
      </p:pic>
    </p:spTree>
    <p:extLst>
      <p:ext uri="{BB962C8B-B14F-4D97-AF65-F5344CB8AC3E}">
        <p14:creationId xmlns:p14="http://schemas.microsoft.com/office/powerpoint/2010/main" val="216890904"/>
      </p:ext>
    </p:extLst>
  </p:cSld>
  <p:clrMapOvr>
    <a:masterClrMapping/>
  </p:clrMapOvr>
</p:sld>
</file>

<file path=ppt/theme/theme1.xml><?xml version="1.0" encoding="utf-8"?>
<a:theme xmlns:a="http://schemas.openxmlformats.org/drawingml/2006/main" name="Office Them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1294</TotalTime>
  <Words>1005</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Calibri Light</vt:lpstr>
      <vt:lpstr>Times New Roman</vt:lpstr>
      <vt:lpstr>Wingdings</vt:lpstr>
      <vt:lpstr>Office Theme</vt:lpstr>
      <vt:lpstr>Apresentação do PowerPoint</vt:lpstr>
      <vt:lpstr>Clarice Lispector’s Writing by Ear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Malu Sciamarelli</dc:creator>
  <cp:lastModifiedBy>Malu Sciamarelli</cp:lastModifiedBy>
  <cp:revision>23</cp:revision>
  <dcterms:created xsi:type="dcterms:W3CDTF">2016-06-22T14:23:53Z</dcterms:created>
  <dcterms:modified xsi:type="dcterms:W3CDTF">2016-07-29T16:47:41Z</dcterms:modified>
</cp:coreProperties>
</file>